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101c719ec3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101c719ec3_2_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a7f0ed95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2a7f0ed957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a6a4c4e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3a6a4c4ef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101c719ec3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101c719ec3_2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101c719ec3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2101c719ec3_2_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101c719ec3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101c719ec3_2_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101c719ec3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101c719ec3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185b569e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185b569ed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a3f7f57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3a3f7f576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3a3f7f576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3a3f7f576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3a3f7f576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3a3f7f576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01c719ec3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101c719ec3_2_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a3f7f576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3a3f7f576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2f0edd4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32f0edd4b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101c719ec3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101c719ec3_2_1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101c719ec3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2101c719ec3_2_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2f0edd4b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32f0edd4b3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01c719ec3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101c719ec3_2_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2f0edd4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232f0edd4b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2f0edd4b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232f0edd4b3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32f0edd4b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32f0edd4b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a7f0ed95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2a7f0ed957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2.png"/><Relationship Id="rId4" Type="http://schemas.openxmlformats.org/officeDocument/2006/relationships/image" Target="../media/image30.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2.png"/><Relationship Id="rId4" Type="http://schemas.openxmlformats.org/officeDocument/2006/relationships/image" Target="../media/image6.jpg"/><Relationship Id="rId5"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6" name="Shape 56"/>
        <p:cNvGrpSpPr/>
        <p:nvPr/>
      </p:nvGrpSpPr>
      <p:grpSpPr>
        <a:xfrm>
          <a:off x="0" y="0"/>
          <a:ext cx="0" cy="0"/>
          <a:chOff x="0" y="0"/>
          <a:chExt cx="0" cy="0"/>
        </a:xfrm>
      </p:grpSpPr>
      <p:sp>
        <p:nvSpPr>
          <p:cNvPr id="57" name="Google Shape;57;p14"/>
          <p:cNvSpPr/>
          <p:nvPr/>
        </p:nvSpPr>
        <p:spPr>
          <a:xfrm>
            <a:off x="0" y="0"/>
            <a:ext cx="9144000" cy="5143499"/>
          </a:xfrm>
          <a:prstGeom prst="rect">
            <a:avLst/>
          </a:prstGeom>
          <a:solidFill>
            <a:srgbClr val="15102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id="58" name="Google Shape;58;p14"/>
          <p:cNvPicPr preferRelativeResize="0"/>
          <p:nvPr/>
        </p:nvPicPr>
        <p:blipFill rotWithShape="1">
          <a:blip r:embed="rId2">
            <a:alphaModFix/>
          </a:blip>
          <a:srcRect b="0" l="0" r="0" t="0"/>
          <a:stretch/>
        </p:blipFill>
        <p:spPr>
          <a:xfrm>
            <a:off x="257876" y="193139"/>
            <a:ext cx="892268" cy="435164"/>
          </a:xfrm>
          <a:prstGeom prst="rect">
            <a:avLst/>
          </a:prstGeom>
          <a:noFill/>
          <a:ln>
            <a:noFill/>
          </a:ln>
        </p:spPr>
      </p:pic>
      <p:pic>
        <p:nvPicPr>
          <p:cNvPr descr="A group of people looking at a computer&#10;&#10;Description automatically generated with medium confidence" id="59" name="Google Shape;59;p14"/>
          <p:cNvPicPr preferRelativeResize="0"/>
          <p:nvPr/>
        </p:nvPicPr>
        <p:blipFill rotWithShape="1">
          <a:blip r:embed="rId3">
            <a:alphaModFix/>
          </a:blip>
          <a:srcRect b="0" l="13518" r="40740" t="0"/>
          <a:stretch/>
        </p:blipFill>
        <p:spPr>
          <a:xfrm>
            <a:off x="5614988" y="0"/>
            <a:ext cx="3529013"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blip>
          <a:srcRect b="0" l="0" r="0" t="0"/>
          <a:stretch/>
        </p:blipFill>
        <p:spPr>
          <a:xfrm>
            <a:off x="0" y="0"/>
            <a:ext cx="9142646" cy="5142738"/>
          </a:xfrm>
          <a:prstGeom prst="rect">
            <a:avLst/>
          </a:prstGeom>
          <a:noFill/>
          <a:ln>
            <a:noFill/>
          </a:ln>
        </p:spPr>
      </p:pic>
      <p:grpSp>
        <p:nvGrpSpPr>
          <p:cNvPr id="62" name="Google Shape;62;p15"/>
          <p:cNvGrpSpPr/>
          <p:nvPr/>
        </p:nvGrpSpPr>
        <p:grpSpPr>
          <a:xfrm>
            <a:off x="7399226" y="4815274"/>
            <a:ext cx="1682915" cy="281467"/>
            <a:chOff x="10212759" y="6518571"/>
            <a:chExt cx="1842973" cy="313399"/>
          </a:xfrm>
        </p:grpSpPr>
        <p:pic>
          <p:nvPicPr>
            <p:cNvPr id="63" name="Google Shape;63;p15"/>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64" name="Google Shape;64;p15"/>
            <p:cNvSpPr/>
            <p:nvPr/>
          </p:nvSpPr>
          <p:spPr>
            <a:xfrm>
              <a:off x="10248188" y="6547414"/>
              <a:ext cx="1613629" cy="2570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Helvetica Neue"/>
                  <a:ea typeface="Helvetica Neue"/>
                  <a:cs typeface="Helvetica Neue"/>
                  <a:sym typeface="Helvetica Neue"/>
                </a:rPr>
                <a:t>www.collaberadigital.com</a:t>
              </a:r>
              <a:endParaRPr sz="1100">
                <a:solidFill>
                  <a:schemeClr val="lt1"/>
                </a:solidFill>
                <a:latin typeface="Helvetica Neue"/>
                <a:ea typeface="Helvetica Neue"/>
                <a:cs typeface="Helvetica Neue"/>
                <a:sym typeface="Helvetica Neue"/>
              </a:endParaRPr>
            </a:p>
          </p:txBody>
        </p:sp>
      </p:grpSp>
      <p:pic>
        <p:nvPicPr>
          <p:cNvPr id="65" name="Google Shape;65;p15"/>
          <p:cNvPicPr preferRelativeResize="0"/>
          <p:nvPr/>
        </p:nvPicPr>
        <p:blipFill rotWithShape="1">
          <a:blip r:embed="rId4">
            <a:alphaModFix/>
          </a:blip>
          <a:srcRect b="78063" l="0" r="0" t="0"/>
          <a:stretch/>
        </p:blipFill>
        <p:spPr>
          <a:xfrm>
            <a:off x="1143" y="0"/>
            <a:ext cx="9141713" cy="1128070"/>
          </a:xfrm>
          <a:prstGeom prst="rect">
            <a:avLst/>
          </a:prstGeom>
          <a:noFill/>
          <a:ln>
            <a:noFill/>
          </a:ln>
        </p:spPr>
      </p:pic>
      <p:pic>
        <p:nvPicPr>
          <p:cNvPr id="66" name="Google Shape;66;p15"/>
          <p:cNvPicPr preferRelativeResize="0"/>
          <p:nvPr/>
        </p:nvPicPr>
        <p:blipFill rotWithShape="1">
          <a:blip r:embed="rId5">
            <a:alphaModFix/>
          </a:blip>
          <a:srcRect b="0" l="0" r="0" t="0"/>
          <a:stretch/>
        </p:blipFill>
        <p:spPr>
          <a:xfrm>
            <a:off x="7933766" y="39788"/>
            <a:ext cx="1151075" cy="55848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69" name="Google Shape;69;p16"/>
          <p:cNvGrpSpPr/>
          <p:nvPr/>
        </p:nvGrpSpPr>
        <p:grpSpPr>
          <a:xfrm>
            <a:off x="7399226" y="4815274"/>
            <a:ext cx="1682915" cy="281467"/>
            <a:chOff x="10212759" y="6518571"/>
            <a:chExt cx="1842973" cy="313399"/>
          </a:xfrm>
        </p:grpSpPr>
        <p:pic>
          <p:nvPicPr>
            <p:cNvPr id="70" name="Google Shape;70;p1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71" name="Google Shape;71;p16"/>
            <p:cNvSpPr/>
            <p:nvPr/>
          </p:nvSpPr>
          <p:spPr>
            <a:xfrm>
              <a:off x="10248188" y="6547414"/>
              <a:ext cx="1613629" cy="2570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Helvetica Neue"/>
                  <a:ea typeface="Helvetica Neue"/>
                  <a:cs typeface="Helvetica Neue"/>
                  <a:sym typeface="Helvetica Neue"/>
                </a:rPr>
                <a:t>www.collaberadigital.com</a:t>
              </a:r>
              <a:endParaRPr sz="1100">
                <a:solidFill>
                  <a:schemeClr val="lt1"/>
                </a:solidFill>
                <a:latin typeface="Helvetica Neue"/>
                <a:ea typeface="Helvetica Neue"/>
                <a:cs typeface="Helvetica Neue"/>
                <a:sym typeface="Helvetica Neue"/>
              </a:endParaRPr>
            </a:p>
          </p:txBody>
        </p:sp>
      </p:grpSp>
      <p:pic>
        <p:nvPicPr>
          <p:cNvPr descr="A picture containing person, person, suit, standing&#10;&#10;Description automatically generated" id="72" name="Google Shape;72;p16"/>
          <p:cNvPicPr preferRelativeResize="0"/>
          <p:nvPr/>
        </p:nvPicPr>
        <p:blipFill rotWithShape="1">
          <a:blip r:embed="rId4">
            <a:alphaModFix/>
          </a:blip>
          <a:srcRect b="0" l="0" r="23474" t="0"/>
          <a:stretch/>
        </p:blipFill>
        <p:spPr>
          <a:xfrm>
            <a:off x="181096" y="1323976"/>
            <a:ext cx="2864621" cy="2495549"/>
          </a:xfrm>
          <a:prstGeom prst="rect">
            <a:avLst/>
          </a:prstGeom>
          <a:noFill/>
          <a:ln>
            <a:noFill/>
          </a:ln>
        </p:spPr>
      </p:pic>
      <p:pic>
        <p:nvPicPr>
          <p:cNvPr id="73" name="Google Shape;73;p16"/>
          <p:cNvPicPr preferRelativeResize="0"/>
          <p:nvPr/>
        </p:nvPicPr>
        <p:blipFill rotWithShape="1">
          <a:blip r:embed="rId5">
            <a:alphaModFix/>
          </a:blip>
          <a:srcRect b="0" l="0" r="0" t="0"/>
          <a:stretch/>
        </p:blipFill>
        <p:spPr>
          <a:xfrm>
            <a:off x="7933766" y="50178"/>
            <a:ext cx="1151075" cy="5584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6" name="Shape 76"/>
        <p:cNvGrpSpPr/>
        <p:nvPr/>
      </p:nvGrpSpPr>
      <p:grpSpPr>
        <a:xfrm>
          <a:off x="0" y="0"/>
          <a:ext cx="0" cy="0"/>
          <a:chOff x="0" y="0"/>
          <a:chExt cx="0" cy="0"/>
        </a:xfrm>
      </p:grpSpPr>
      <p:pic>
        <p:nvPicPr>
          <p:cNvPr id="77" name="Google Shape;77;p18"/>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pic>
        <p:nvPicPr>
          <p:cNvPr id="79" name="Google Shape;79;p19"/>
          <p:cNvPicPr preferRelativeResize="0"/>
          <p:nvPr/>
        </p:nvPicPr>
        <p:blipFill rotWithShape="1">
          <a:blip r:embed="rId2">
            <a:alphaModFix/>
          </a:blip>
          <a:srcRect b="0" l="0" r="0" t="0"/>
          <a:stretch/>
        </p:blipFill>
        <p:spPr>
          <a:xfrm>
            <a:off x="1143" y="643"/>
            <a:ext cx="9141714" cy="514221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0" name="Shape 80"/>
        <p:cNvGrpSpPr/>
        <p:nvPr/>
      </p:nvGrpSpPr>
      <p:grpSpPr>
        <a:xfrm>
          <a:off x="0" y="0"/>
          <a:ext cx="0" cy="0"/>
          <a:chOff x="0" y="0"/>
          <a:chExt cx="0" cy="0"/>
        </a:xfrm>
      </p:grpSpPr>
      <p:pic>
        <p:nvPicPr>
          <p:cNvPr id="81" name="Google Shape;81;p20"/>
          <p:cNvPicPr preferRelativeResize="0"/>
          <p:nvPr/>
        </p:nvPicPr>
        <p:blipFill rotWithShape="1">
          <a:blip r:embed="rId2">
            <a:alphaModFix/>
          </a:blip>
          <a:srcRect b="0" l="0" r="0" t="0"/>
          <a:stretch/>
        </p:blipFill>
        <p:spPr>
          <a:xfrm>
            <a:off x="0" y="0"/>
            <a:ext cx="9142646" cy="5142738"/>
          </a:xfrm>
          <a:prstGeom prst="rect">
            <a:avLst/>
          </a:prstGeom>
          <a:noFill/>
          <a:ln>
            <a:noFill/>
          </a:ln>
        </p:spPr>
      </p:pic>
      <p:grpSp>
        <p:nvGrpSpPr>
          <p:cNvPr id="82" name="Google Shape;82;p20"/>
          <p:cNvGrpSpPr/>
          <p:nvPr/>
        </p:nvGrpSpPr>
        <p:grpSpPr>
          <a:xfrm>
            <a:off x="7399226" y="4815274"/>
            <a:ext cx="1682915" cy="281467"/>
            <a:chOff x="10212759" y="6518571"/>
            <a:chExt cx="1842973" cy="313399"/>
          </a:xfrm>
        </p:grpSpPr>
        <p:pic>
          <p:nvPicPr>
            <p:cNvPr id="83" name="Google Shape;83;p20"/>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84" name="Google Shape;84;p20"/>
            <p:cNvSpPr/>
            <p:nvPr/>
          </p:nvSpPr>
          <p:spPr>
            <a:xfrm>
              <a:off x="10248188" y="6547414"/>
              <a:ext cx="1613629" cy="2570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Helvetica Neue"/>
                  <a:ea typeface="Helvetica Neue"/>
                  <a:cs typeface="Helvetica Neue"/>
                  <a:sym typeface="Helvetica Neue"/>
                </a:rPr>
                <a:t>www.collaberadigital.com</a:t>
              </a:r>
              <a:endParaRPr sz="1100">
                <a:solidFill>
                  <a:schemeClr val="lt1"/>
                </a:solidFill>
                <a:latin typeface="Helvetica Neue"/>
                <a:ea typeface="Helvetica Neue"/>
                <a:cs typeface="Helvetica Neue"/>
                <a:sym typeface="Helvetica Neue"/>
              </a:endParaRPr>
            </a:p>
          </p:txBody>
        </p:sp>
      </p:grpSp>
      <p:pic>
        <p:nvPicPr>
          <p:cNvPr id="85" name="Google Shape;85;p20"/>
          <p:cNvPicPr preferRelativeResize="0"/>
          <p:nvPr/>
        </p:nvPicPr>
        <p:blipFill rotWithShape="1">
          <a:blip r:embed="rId4">
            <a:alphaModFix/>
          </a:blip>
          <a:srcRect b="78063" l="0" r="0" t="0"/>
          <a:stretch/>
        </p:blipFill>
        <p:spPr>
          <a:xfrm>
            <a:off x="1143" y="0"/>
            <a:ext cx="9141713" cy="1128070"/>
          </a:xfrm>
          <a:prstGeom prst="rect">
            <a:avLst/>
          </a:prstGeom>
          <a:noFill/>
          <a:ln>
            <a:noFill/>
          </a:ln>
        </p:spPr>
      </p:pic>
      <p:pic>
        <p:nvPicPr>
          <p:cNvPr id="86" name="Google Shape;86;p20"/>
          <p:cNvPicPr preferRelativeResize="0"/>
          <p:nvPr/>
        </p:nvPicPr>
        <p:blipFill rotWithShape="1">
          <a:blip r:embed="rId5">
            <a:alphaModFix/>
          </a:blip>
          <a:srcRect b="0" l="0" r="0" t="0"/>
          <a:stretch/>
        </p:blipFill>
        <p:spPr>
          <a:xfrm>
            <a:off x="7933766" y="39788"/>
            <a:ext cx="1151075" cy="55848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7" name="Shape 87"/>
        <p:cNvGrpSpPr/>
        <p:nvPr/>
      </p:nvGrpSpPr>
      <p:grpSpPr>
        <a:xfrm>
          <a:off x="0" y="0"/>
          <a:ext cx="0" cy="0"/>
          <a:chOff x="0" y="0"/>
          <a:chExt cx="0" cy="0"/>
        </a:xfrm>
      </p:grpSpPr>
      <p:pic>
        <p:nvPicPr>
          <p:cNvPr id="88" name="Google Shape;88;p21"/>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89" name="Shape 89"/>
        <p:cNvGrpSpPr/>
        <p:nvPr/>
      </p:nvGrpSpPr>
      <p:grpSpPr>
        <a:xfrm>
          <a:off x="0" y="0"/>
          <a:ext cx="0" cy="0"/>
          <a:chOff x="0" y="0"/>
          <a:chExt cx="0" cy="0"/>
        </a:xfrm>
      </p:grpSpPr>
      <p:pic>
        <p:nvPicPr>
          <p:cNvPr id="90" name="Google Shape;90;p2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3" name="Google Shape;93;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6" name="Google Shape;96;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9" name="Google Shape;99;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5"/>
          <p:cNvSpPr txBox="1"/>
          <p:nvPr/>
        </p:nvSpPr>
        <p:spPr>
          <a:xfrm>
            <a:off x="257876" y="1071334"/>
            <a:ext cx="4836300" cy="2593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4100">
                <a:solidFill>
                  <a:srgbClr val="F89A21"/>
                </a:solidFill>
                <a:latin typeface="Helvetica Neue"/>
                <a:ea typeface="Helvetica Neue"/>
                <a:cs typeface="Helvetica Neue"/>
                <a:sym typeface="Helvetica Neue"/>
              </a:rPr>
              <a:t>Hotel Room</a:t>
            </a:r>
            <a:endParaRPr b="1" sz="4100">
              <a:solidFill>
                <a:srgbClr val="F89A21"/>
              </a:solidFill>
              <a:latin typeface="Helvetica Neue"/>
              <a:ea typeface="Helvetica Neue"/>
              <a:cs typeface="Helvetica Neue"/>
              <a:sym typeface="Helvetica Neue"/>
            </a:endParaRPr>
          </a:p>
          <a:p>
            <a:pPr indent="0" lvl="0" marL="0" marR="0" rtl="0" algn="l">
              <a:spcBef>
                <a:spcPts val="0"/>
              </a:spcBef>
              <a:spcAft>
                <a:spcPts val="0"/>
              </a:spcAft>
              <a:buNone/>
            </a:pPr>
            <a:r>
              <a:rPr b="1" lang="en" sz="4100">
                <a:solidFill>
                  <a:srgbClr val="F89A21"/>
                </a:solidFill>
                <a:latin typeface="Helvetica Neue"/>
                <a:ea typeface="Helvetica Neue"/>
                <a:cs typeface="Helvetica Neue"/>
                <a:sym typeface="Helvetica Neue"/>
              </a:rPr>
              <a:t>Booking Management System</a:t>
            </a:r>
            <a:endParaRPr b="1" sz="4100">
              <a:solidFill>
                <a:srgbClr val="F89A21"/>
              </a:solidFill>
              <a:latin typeface="Helvetica Neue"/>
              <a:ea typeface="Helvetica Neue"/>
              <a:cs typeface="Helvetica Neue"/>
              <a:sym typeface="Helvetica Neue"/>
            </a:endParaRPr>
          </a:p>
        </p:txBody>
      </p:sp>
      <p:sp>
        <p:nvSpPr>
          <p:cNvPr id="108" name="Google Shape;108;p25"/>
          <p:cNvSpPr txBox="1"/>
          <p:nvPr/>
        </p:nvSpPr>
        <p:spPr>
          <a:xfrm>
            <a:off x="257876" y="4796150"/>
            <a:ext cx="2177864"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www.collaberadigital.com</a:t>
            </a:r>
            <a:endParaRPr sz="14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4"/>
          <p:cNvSpPr txBox="1"/>
          <p:nvPr/>
        </p:nvSpPr>
        <p:spPr>
          <a:xfrm>
            <a:off x="3168172" y="386566"/>
            <a:ext cx="28062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Entity-Relationship Diagram</a:t>
            </a:r>
            <a:endParaRPr b="1" sz="1800">
              <a:solidFill>
                <a:schemeClr val="lt1"/>
              </a:solidFill>
              <a:latin typeface="Helvetica Neue"/>
              <a:ea typeface="Helvetica Neue"/>
              <a:cs typeface="Helvetica Neue"/>
              <a:sym typeface="Helvetica Neue"/>
            </a:endParaRPr>
          </a:p>
        </p:txBody>
      </p:sp>
      <p:pic>
        <p:nvPicPr>
          <p:cNvPr id="166" name="Google Shape;166;p34"/>
          <p:cNvPicPr preferRelativeResize="0"/>
          <p:nvPr/>
        </p:nvPicPr>
        <p:blipFill>
          <a:blip r:embed="rId3">
            <a:alphaModFix/>
          </a:blip>
          <a:stretch>
            <a:fillRect/>
          </a:stretch>
        </p:blipFill>
        <p:spPr>
          <a:xfrm>
            <a:off x="1932401" y="1009975"/>
            <a:ext cx="4929050" cy="397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nvSpPr>
        <p:spPr>
          <a:xfrm>
            <a:off x="3222547" y="464285"/>
            <a:ext cx="2806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System Architecture</a:t>
            </a:r>
            <a:endParaRPr b="1" sz="1800">
              <a:solidFill>
                <a:schemeClr val="lt1"/>
              </a:solidFill>
              <a:latin typeface="Helvetica Neue"/>
              <a:ea typeface="Helvetica Neue"/>
              <a:cs typeface="Helvetica Neue"/>
              <a:sym typeface="Helvetica Neue"/>
            </a:endParaRPr>
          </a:p>
        </p:txBody>
      </p:sp>
      <p:pic>
        <p:nvPicPr>
          <p:cNvPr id="172" name="Google Shape;172;p35"/>
          <p:cNvPicPr preferRelativeResize="0"/>
          <p:nvPr/>
        </p:nvPicPr>
        <p:blipFill>
          <a:blip r:embed="rId3">
            <a:alphaModFix/>
          </a:blip>
          <a:stretch>
            <a:fillRect/>
          </a:stretch>
        </p:blipFill>
        <p:spPr>
          <a:xfrm>
            <a:off x="483250" y="1003001"/>
            <a:ext cx="8177499" cy="3606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6"/>
          <p:cNvSpPr txBox="1"/>
          <p:nvPr/>
        </p:nvSpPr>
        <p:spPr>
          <a:xfrm>
            <a:off x="146285" y="61962"/>
            <a:ext cx="5430603"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15102C"/>
                </a:solidFill>
                <a:latin typeface="Helvetica Neue"/>
                <a:ea typeface="Helvetica Neue"/>
                <a:cs typeface="Helvetica Neue"/>
                <a:sym typeface="Helvetica Neue"/>
              </a:rPr>
              <a:t>Important areas of the Project with screenshots</a:t>
            </a:r>
            <a:endParaRPr b="1" sz="1800">
              <a:solidFill>
                <a:srgbClr val="15102C"/>
              </a:solidFill>
              <a:latin typeface="Helvetica Neue"/>
              <a:ea typeface="Helvetica Neue"/>
              <a:cs typeface="Helvetica Neue"/>
              <a:sym typeface="Helvetica Neue"/>
            </a:endParaRPr>
          </a:p>
        </p:txBody>
      </p:sp>
      <p:sp>
        <p:nvSpPr>
          <p:cNvPr id="178" name="Google Shape;178;p36"/>
          <p:cNvSpPr txBox="1"/>
          <p:nvPr/>
        </p:nvSpPr>
        <p:spPr>
          <a:xfrm>
            <a:off x="146285" y="348659"/>
            <a:ext cx="4861484" cy="25391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rgbClr val="15102C"/>
                </a:solidFill>
                <a:latin typeface="Helvetica Neue"/>
                <a:ea typeface="Helvetica Neue"/>
                <a:cs typeface="Helvetica Neue"/>
                <a:sym typeface="Helvetica Neue"/>
              </a:rPr>
              <a:t>(Frontend, Database, Backend, Key Validations, Functionalities Etc.)</a:t>
            </a:r>
            <a:endParaRPr sz="1200">
              <a:solidFill>
                <a:srgbClr val="15102C"/>
              </a:solidFill>
              <a:latin typeface="Helvetica Neue"/>
              <a:ea typeface="Helvetica Neue"/>
              <a:cs typeface="Helvetica Neue"/>
              <a:sym typeface="Helvetica Neue"/>
            </a:endParaRPr>
          </a:p>
        </p:txBody>
      </p:sp>
      <p:sp>
        <p:nvSpPr>
          <p:cNvPr id="179" name="Google Shape;179;p36"/>
          <p:cNvSpPr/>
          <p:nvPr/>
        </p:nvSpPr>
        <p:spPr>
          <a:xfrm>
            <a:off x="266700" y="625658"/>
            <a:ext cx="2815828" cy="34289"/>
          </a:xfrm>
          <a:prstGeom prst="rect">
            <a:avLst/>
          </a:prstGeom>
          <a:solidFill>
            <a:srgbClr val="15102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80" name="Google Shape;180;p36"/>
          <p:cNvGrpSpPr/>
          <p:nvPr/>
        </p:nvGrpSpPr>
        <p:grpSpPr>
          <a:xfrm>
            <a:off x="7399226" y="4815274"/>
            <a:ext cx="1682915" cy="281467"/>
            <a:chOff x="10212759" y="6518571"/>
            <a:chExt cx="1842973" cy="313399"/>
          </a:xfrm>
        </p:grpSpPr>
        <p:pic>
          <p:nvPicPr>
            <p:cNvPr id="181" name="Google Shape;181;p36"/>
            <p:cNvPicPr preferRelativeResize="0"/>
            <p:nvPr/>
          </p:nvPicPr>
          <p:blipFill rotWithShape="1">
            <a:blip r:embed="rId3">
              <a:alphaModFix/>
            </a:blip>
            <a:srcRect b="0" l="0" r="0" t="0"/>
            <a:stretch/>
          </p:blipFill>
          <p:spPr>
            <a:xfrm>
              <a:off x="10212759" y="6518571"/>
              <a:ext cx="1842973" cy="313399"/>
            </a:xfrm>
            <a:prstGeom prst="rect">
              <a:avLst/>
            </a:prstGeom>
            <a:noFill/>
            <a:ln>
              <a:noFill/>
            </a:ln>
          </p:spPr>
        </p:pic>
        <p:sp>
          <p:nvSpPr>
            <p:cNvPr id="182" name="Google Shape;182;p36"/>
            <p:cNvSpPr/>
            <p:nvPr/>
          </p:nvSpPr>
          <p:spPr>
            <a:xfrm>
              <a:off x="10248188" y="6547414"/>
              <a:ext cx="1613629" cy="257021"/>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Helvetica Neue"/>
                  <a:ea typeface="Helvetica Neue"/>
                  <a:cs typeface="Helvetica Neue"/>
                  <a:sym typeface="Helvetica Neue"/>
                </a:rPr>
                <a:t>www.collaberadigital.com</a:t>
              </a:r>
              <a:endParaRPr sz="1100">
                <a:solidFill>
                  <a:schemeClr val="lt1"/>
                </a:solidFill>
                <a:latin typeface="Helvetica Neue"/>
                <a:ea typeface="Helvetica Neue"/>
                <a:cs typeface="Helvetica Neue"/>
                <a:sym typeface="Helvetica Neue"/>
              </a:endParaRPr>
            </a:p>
          </p:txBody>
        </p:sp>
      </p:grpSp>
      <p:pic>
        <p:nvPicPr>
          <p:cNvPr id="183" name="Google Shape;183;p36"/>
          <p:cNvPicPr preferRelativeResize="0"/>
          <p:nvPr/>
        </p:nvPicPr>
        <p:blipFill rotWithShape="1">
          <a:blip r:embed="rId4">
            <a:alphaModFix/>
          </a:blip>
          <a:srcRect b="0" l="0" r="0" t="0"/>
          <a:stretch/>
        </p:blipFill>
        <p:spPr>
          <a:xfrm>
            <a:off x="7933766" y="39788"/>
            <a:ext cx="1151075" cy="558485"/>
          </a:xfrm>
          <a:prstGeom prst="rect">
            <a:avLst/>
          </a:prstGeom>
          <a:noFill/>
          <a:ln>
            <a:noFill/>
          </a:ln>
        </p:spPr>
      </p:pic>
      <p:sp>
        <p:nvSpPr>
          <p:cNvPr id="184" name="Google Shape;184;p36"/>
          <p:cNvSpPr txBox="1"/>
          <p:nvPr/>
        </p:nvSpPr>
        <p:spPr>
          <a:xfrm>
            <a:off x="350150" y="755975"/>
            <a:ext cx="62634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Login, Register View</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Dashboard for User (Guest View)</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Booking</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Change Password</a:t>
            </a:r>
            <a:br>
              <a:rPr lang="en" sz="1800">
                <a:latin typeface="Calibri"/>
                <a:ea typeface="Calibri"/>
                <a:cs typeface="Calibri"/>
                <a:sym typeface="Calibri"/>
              </a:rPr>
            </a:b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Dashboard for Admin</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Available Rooms (crud)</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Room Types or Categories</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Modifying Users (crud)</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Booking</a:t>
            </a:r>
            <a:endParaRPr sz="1800">
              <a:latin typeface="Calibri"/>
              <a:ea typeface="Calibri"/>
              <a:cs typeface="Calibri"/>
              <a:sym typeface="Calibri"/>
            </a:endParaRPr>
          </a:p>
          <a:p>
            <a:pPr indent="-342900" lvl="1" marL="914400" rtl="0" algn="l">
              <a:spcBef>
                <a:spcPts val="0"/>
              </a:spcBef>
              <a:spcAft>
                <a:spcPts val="0"/>
              </a:spcAft>
              <a:buSzPts val="1800"/>
              <a:buFont typeface="Calibri"/>
              <a:buChar char="➢"/>
            </a:pPr>
            <a:r>
              <a:rPr lang="en" sz="1800">
                <a:latin typeface="Calibri"/>
                <a:ea typeface="Calibri"/>
                <a:cs typeface="Calibri"/>
                <a:sym typeface="Calibri"/>
              </a:rPr>
              <a:t>Rooms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7"/>
          <p:cNvSpPr txBox="1"/>
          <p:nvPr/>
        </p:nvSpPr>
        <p:spPr>
          <a:xfrm>
            <a:off x="1856022" y="257978"/>
            <a:ext cx="5430603"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190" name="Google Shape;190;p37"/>
          <p:cNvSpPr txBox="1"/>
          <p:nvPr/>
        </p:nvSpPr>
        <p:spPr>
          <a:xfrm>
            <a:off x="1857375" y="578965"/>
            <a:ext cx="5429250"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191" name="Google Shape;191;p37"/>
          <p:cNvPicPr preferRelativeResize="0"/>
          <p:nvPr/>
        </p:nvPicPr>
        <p:blipFill>
          <a:blip r:embed="rId3">
            <a:alphaModFix/>
          </a:blip>
          <a:stretch>
            <a:fillRect/>
          </a:stretch>
        </p:blipFill>
        <p:spPr>
          <a:xfrm>
            <a:off x="989700" y="1008539"/>
            <a:ext cx="3389957" cy="3982736"/>
          </a:xfrm>
          <a:prstGeom prst="rect">
            <a:avLst/>
          </a:prstGeom>
          <a:noFill/>
          <a:ln>
            <a:noFill/>
          </a:ln>
        </p:spPr>
      </p:pic>
      <p:pic>
        <p:nvPicPr>
          <p:cNvPr id="192" name="Google Shape;192;p37"/>
          <p:cNvPicPr preferRelativeResize="0"/>
          <p:nvPr/>
        </p:nvPicPr>
        <p:blipFill>
          <a:blip r:embed="rId4">
            <a:alphaModFix/>
          </a:blip>
          <a:stretch>
            <a:fillRect/>
          </a:stretch>
        </p:blipFill>
        <p:spPr>
          <a:xfrm>
            <a:off x="5624150" y="1008550"/>
            <a:ext cx="2327075" cy="3982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8"/>
          <p:cNvSpPr txBox="1"/>
          <p:nvPr/>
        </p:nvSpPr>
        <p:spPr>
          <a:xfrm>
            <a:off x="1856022" y="257978"/>
            <a:ext cx="5430603"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198" name="Google Shape;198;p38"/>
          <p:cNvSpPr txBox="1"/>
          <p:nvPr/>
        </p:nvSpPr>
        <p:spPr>
          <a:xfrm>
            <a:off x="1857375" y="578965"/>
            <a:ext cx="5429250"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199" name="Google Shape;199;p38"/>
          <p:cNvPicPr preferRelativeResize="0"/>
          <p:nvPr/>
        </p:nvPicPr>
        <p:blipFill>
          <a:blip r:embed="rId3">
            <a:alphaModFix/>
          </a:blip>
          <a:stretch>
            <a:fillRect/>
          </a:stretch>
        </p:blipFill>
        <p:spPr>
          <a:xfrm>
            <a:off x="151725" y="1080714"/>
            <a:ext cx="8839200" cy="397579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9"/>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05" name="Google Shape;205;p39"/>
          <p:cNvSpPr txBox="1"/>
          <p:nvPr/>
        </p:nvSpPr>
        <p:spPr>
          <a:xfrm>
            <a:off x="1857375" y="578965"/>
            <a:ext cx="54291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06" name="Google Shape;206;p39"/>
          <p:cNvPicPr preferRelativeResize="0"/>
          <p:nvPr/>
        </p:nvPicPr>
        <p:blipFill>
          <a:blip r:embed="rId3">
            <a:alphaModFix/>
          </a:blip>
          <a:stretch>
            <a:fillRect/>
          </a:stretch>
        </p:blipFill>
        <p:spPr>
          <a:xfrm>
            <a:off x="185163" y="1160665"/>
            <a:ext cx="8772321" cy="39828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12" name="Google Shape;212;p40"/>
          <p:cNvSpPr txBox="1"/>
          <p:nvPr/>
        </p:nvSpPr>
        <p:spPr>
          <a:xfrm>
            <a:off x="1857375" y="578965"/>
            <a:ext cx="5429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13" name="Google Shape;213;p40"/>
          <p:cNvPicPr preferRelativeResize="0"/>
          <p:nvPr/>
        </p:nvPicPr>
        <p:blipFill>
          <a:blip r:embed="rId3">
            <a:alphaModFix/>
          </a:blip>
          <a:stretch>
            <a:fillRect/>
          </a:stretch>
        </p:blipFill>
        <p:spPr>
          <a:xfrm>
            <a:off x="152400" y="1231465"/>
            <a:ext cx="8566600" cy="37596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19" name="Google Shape;219;p41"/>
          <p:cNvSpPr txBox="1"/>
          <p:nvPr/>
        </p:nvSpPr>
        <p:spPr>
          <a:xfrm>
            <a:off x="1857375" y="578965"/>
            <a:ext cx="5429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20" name="Google Shape;220;p41"/>
          <p:cNvPicPr preferRelativeResize="0"/>
          <p:nvPr/>
        </p:nvPicPr>
        <p:blipFill>
          <a:blip r:embed="rId3">
            <a:alphaModFix/>
          </a:blip>
          <a:stretch>
            <a:fillRect/>
          </a:stretch>
        </p:blipFill>
        <p:spPr>
          <a:xfrm>
            <a:off x="152400" y="1231465"/>
            <a:ext cx="8839202" cy="35743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2"/>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26" name="Google Shape;226;p42"/>
          <p:cNvSpPr txBox="1"/>
          <p:nvPr/>
        </p:nvSpPr>
        <p:spPr>
          <a:xfrm>
            <a:off x="1857375" y="578965"/>
            <a:ext cx="5429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27" name="Google Shape;227;p42"/>
          <p:cNvPicPr preferRelativeResize="0"/>
          <p:nvPr/>
        </p:nvPicPr>
        <p:blipFill>
          <a:blip r:embed="rId3">
            <a:alphaModFix/>
          </a:blip>
          <a:stretch>
            <a:fillRect/>
          </a:stretch>
        </p:blipFill>
        <p:spPr>
          <a:xfrm>
            <a:off x="152400" y="1231465"/>
            <a:ext cx="8839203" cy="33961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3"/>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33" name="Google Shape;233;p43"/>
          <p:cNvSpPr txBox="1"/>
          <p:nvPr/>
        </p:nvSpPr>
        <p:spPr>
          <a:xfrm>
            <a:off x="1857375" y="578965"/>
            <a:ext cx="5429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34" name="Google Shape;234;p43"/>
          <p:cNvPicPr preferRelativeResize="0"/>
          <p:nvPr/>
        </p:nvPicPr>
        <p:blipFill>
          <a:blip r:embed="rId3">
            <a:alphaModFix/>
          </a:blip>
          <a:stretch>
            <a:fillRect/>
          </a:stretch>
        </p:blipFill>
        <p:spPr>
          <a:xfrm>
            <a:off x="152400" y="1231465"/>
            <a:ext cx="8839201" cy="33772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nvSpPr>
        <p:spPr>
          <a:xfrm>
            <a:off x="295275" y="375850"/>
            <a:ext cx="2697300" cy="561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600">
                <a:solidFill>
                  <a:schemeClr val="lt1"/>
                </a:solidFill>
                <a:latin typeface="Helvetica Neue"/>
                <a:ea typeface="Helvetica Neue"/>
                <a:cs typeface="Helvetica Neue"/>
                <a:sym typeface="Helvetica Neue"/>
              </a:rPr>
              <a:t>Key Takeaways/Learnings from the </a:t>
            </a:r>
            <a:r>
              <a:rPr b="1" lang="en" sz="1600">
                <a:solidFill>
                  <a:srgbClr val="D4EBD8"/>
                </a:solidFill>
                <a:latin typeface="Helvetica Neue"/>
                <a:ea typeface="Helvetica Neue"/>
                <a:cs typeface="Helvetica Neue"/>
                <a:sym typeface="Helvetica Neue"/>
              </a:rPr>
              <a:t>Program (HTD)</a:t>
            </a:r>
            <a:endParaRPr b="1" sz="1600">
              <a:solidFill>
                <a:srgbClr val="D4EBD8"/>
              </a:solidFill>
              <a:latin typeface="Helvetica Neue"/>
              <a:ea typeface="Helvetica Neue"/>
              <a:cs typeface="Helvetica Neue"/>
              <a:sym typeface="Helvetica Neue"/>
            </a:endParaRPr>
          </a:p>
        </p:txBody>
      </p:sp>
      <p:sp>
        <p:nvSpPr>
          <p:cNvPr id="114" name="Google Shape;114;p26"/>
          <p:cNvSpPr txBox="1"/>
          <p:nvPr/>
        </p:nvSpPr>
        <p:spPr>
          <a:xfrm>
            <a:off x="3427550" y="722050"/>
            <a:ext cx="5490900" cy="3370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Font typeface="Calibri"/>
              <a:buChar char="●"/>
            </a:pPr>
            <a:r>
              <a:rPr lang="en" sz="2300">
                <a:latin typeface="Calibri"/>
                <a:ea typeface="Calibri"/>
                <a:cs typeface="Calibri"/>
                <a:sym typeface="Calibri"/>
              </a:rPr>
              <a:t>.Net Core MVC Web Application</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 sz="2300">
                <a:latin typeface="Calibri"/>
                <a:ea typeface="Calibri"/>
                <a:cs typeface="Calibri"/>
                <a:sym typeface="Calibri"/>
              </a:rPr>
              <a:t>.Net Core Web API with Entity Framework in ASP.NET Core Web Applications and Web API</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 sz="2300">
                <a:latin typeface="Calibri"/>
                <a:ea typeface="Calibri"/>
                <a:cs typeface="Calibri"/>
                <a:sym typeface="Calibri"/>
              </a:rPr>
              <a:t>ASP.NET CORE Identity Entity Framework Core</a:t>
            </a:r>
            <a:endParaRPr sz="2300">
              <a:latin typeface="Calibri"/>
              <a:ea typeface="Calibri"/>
              <a:cs typeface="Calibri"/>
              <a:sym typeface="Calibri"/>
            </a:endParaRPr>
          </a:p>
          <a:p>
            <a:pPr indent="-374650" lvl="0" marL="457200" rtl="0" algn="l">
              <a:spcBef>
                <a:spcPts val="0"/>
              </a:spcBef>
              <a:spcAft>
                <a:spcPts val="0"/>
              </a:spcAft>
              <a:buSzPts val="2300"/>
              <a:buFont typeface="Calibri"/>
              <a:buChar char="●"/>
            </a:pPr>
            <a:r>
              <a:rPr lang="en" sz="2300">
                <a:latin typeface="Calibri"/>
                <a:ea typeface="Calibri"/>
                <a:cs typeface="Calibri"/>
                <a:sym typeface="Calibri"/>
              </a:rPr>
              <a:t>Application Deployment using Docker and Kubernetes</a:t>
            </a:r>
            <a:endParaRPr sz="23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nvSpPr>
        <p:spPr>
          <a:xfrm>
            <a:off x="1856022" y="257978"/>
            <a:ext cx="5430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Important areas of the Project with screenshots</a:t>
            </a:r>
            <a:endParaRPr b="1" sz="1800">
              <a:solidFill>
                <a:schemeClr val="lt1"/>
              </a:solidFill>
              <a:latin typeface="Helvetica Neue"/>
              <a:ea typeface="Helvetica Neue"/>
              <a:cs typeface="Helvetica Neue"/>
              <a:sym typeface="Helvetica Neue"/>
            </a:endParaRPr>
          </a:p>
        </p:txBody>
      </p:sp>
      <p:sp>
        <p:nvSpPr>
          <p:cNvPr id="240" name="Google Shape;240;p44"/>
          <p:cNvSpPr txBox="1"/>
          <p:nvPr/>
        </p:nvSpPr>
        <p:spPr>
          <a:xfrm>
            <a:off x="1857375" y="578965"/>
            <a:ext cx="5429100" cy="500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(Frontend, Database, Backend, Key Validations, Functionalities Etc.)</a:t>
            </a:r>
            <a:endParaRPr sz="1400">
              <a:solidFill>
                <a:schemeClr val="lt1"/>
              </a:solidFill>
              <a:latin typeface="Helvetica Neue"/>
              <a:ea typeface="Helvetica Neue"/>
              <a:cs typeface="Helvetica Neue"/>
              <a:sym typeface="Helvetica Neue"/>
            </a:endParaRPr>
          </a:p>
        </p:txBody>
      </p:sp>
      <p:pic>
        <p:nvPicPr>
          <p:cNvPr id="241" name="Google Shape;241;p44"/>
          <p:cNvPicPr preferRelativeResize="0"/>
          <p:nvPr/>
        </p:nvPicPr>
        <p:blipFill>
          <a:blip r:embed="rId3">
            <a:alphaModFix/>
          </a:blip>
          <a:stretch>
            <a:fillRect/>
          </a:stretch>
        </p:blipFill>
        <p:spPr>
          <a:xfrm>
            <a:off x="152400" y="1231465"/>
            <a:ext cx="8615268" cy="37596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nvSpPr>
        <p:spPr>
          <a:xfrm>
            <a:off x="1951955" y="464775"/>
            <a:ext cx="52401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Conclusion</a:t>
            </a:r>
            <a:endParaRPr b="1" sz="1800">
              <a:solidFill>
                <a:schemeClr val="lt1"/>
              </a:solidFill>
              <a:latin typeface="Helvetica Neue"/>
              <a:ea typeface="Helvetica Neue"/>
              <a:cs typeface="Helvetica Neue"/>
              <a:sym typeface="Helvetica Neue"/>
            </a:endParaRPr>
          </a:p>
        </p:txBody>
      </p:sp>
      <p:sp>
        <p:nvSpPr>
          <p:cNvPr id="247" name="Google Shape;247;p45"/>
          <p:cNvSpPr txBox="1"/>
          <p:nvPr/>
        </p:nvSpPr>
        <p:spPr>
          <a:xfrm>
            <a:off x="667825" y="1667650"/>
            <a:ext cx="8144700" cy="210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700">
                <a:solidFill>
                  <a:schemeClr val="dk1"/>
                </a:solidFill>
              </a:rPr>
              <a:t>The Hotel Room Booking Management System is an efficient and effective tool for managing hotel room reservations, guest information. It provides a range of features to help hotel staff manage guest bookings and improve the overall guest experience. With its robust security measures, the system ensures that user data is protected at all times.</a:t>
            </a:r>
            <a:endParaRPr sz="1700">
              <a:solidFill>
                <a:schemeClr val="dk1"/>
              </a:solidFill>
            </a:endParaRPr>
          </a:p>
          <a:p>
            <a:pPr indent="0" lvl="0" marL="0" rtl="0" algn="l">
              <a:spcBef>
                <a:spcPts val="1200"/>
              </a:spcBef>
              <a:spcAft>
                <a:spcPts val="0"/>
              </a:spcAft>
              <a:buNone/>
            </a:pPr>
            <a:r>
              <a:t/>
            </a:r>
            <a:endParaRPr sz="1700">
              <a:solidFill>
                <a:srgbClr val="DBDEE1"/>
              </a:solidFill>
              <a:highlight>
                <a:srgbClr val="313338"/>
              </a:highlight>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6"/>
          <p:cNvSpPr txBox="1"/>
          <p:nvPr/>
        </p:nvSpPr>
        <p:spPr>
          <a:xfrm>
            <a:off x="2091766" y="2029293"/>
            <a:ext cx="4959116" cy="108491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6600">
                <a:solidFill>
                  <a:schemeClr val="lt1"/>
                </a:solidFill>
                <a:latin typeface="Helvetica Neue"/>
                <a:ea typeface="Helvetica Neue"/>
                <a:cs typeface="Helvetica Neue"/>
                <a:sym typeface="Helvetica Neue"/>
              </a:rPr>
              <a:t>Thank You</a:t>
            </a:r>
            <a:endParaRPr b="1" sz="8600">
              <a:solidFill>
                <a:schemeClr val="lt1"/>
              </a:solidFill>
              <a:latin typeface="Helvetica Neue"/>
              <a:ea typeface="Helvetica Neue"/>
              <a:cs typeface="Helvetica Neue"/>
              <a:sym typeface="Helvetica Neue"/>
            </a:endParaRPr>
          </a:p>
        </p:txBody>
      </p:sp>
      <p:sp>
        <p:nvSpPr>
          <p:cNvPr id="253" name="Google Shape;253;p46"/>
          <p:cNvSpPr/>
          <p:nvPr/>
        </p:nvSpPr>
        <p:spPr>
          <a:xfrm>
            <a:off x="7489883" y="4893145"/>
            <a:ext cx="1647134" cy="230833"/>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chemeClr val="lt1"/>
                </a:solidFill>
                <a:latin typeface="Helvetica Neue"/>
                <a:ea typeface="Helvetica Neue"/>
                <a:cs typeface="Helvetica Neue"/>
                <a:sym typeface="Helvetica Neue"/>
              </a:rPr>
              <a:t>www.collaberadigital.com</a:t>
            </a:r>
            <a:endParaRPr sz="11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nvSpPr>
        <p:spPr>
          <a:xfrm>
            <a:off x="3408354" y="475159"/>
            <a:ext cx="29325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800">
                <a:solidFill>
                  <a:schemeClr val="lt1"/>
                </a:solidFill>
                <a:latin typeface="Helvetica Neue"/>
                <a:ea typeface="Helvetica Neue"/>
                <a:cs typeface="Helvetica Neue"/>
                <a:sym typeface="Helvetica Neue"/>
              </a:rPr>
              <a:t>Project Description</a:t>
            </a:r>
            <a:endParaRPr b="1" sz="1800">
              <a:solidFill>
                <a:schemeClr val="lt1"/>
              </a:solidFill>
              <a:latin typeface="Helvetica Neue"/>
              <a:ea typeface="Helvetica Neue"/>
              <a:cs typeface="Helvetica Neue"/>
              <a:sym typeface="Helvetica Neue"/>
            </a:endParaRPr>
          </a:p>
        </p:txBody>
      </p:sp>
      <p:sp>
        <p:nvSpPr>
          <p:cNvPr id="120" name="Google Shape;120;p27"/>
          <p:cNvSpPr txBox="1"/>
          <p:nvPr/>
        </p:nvSpPr>
        <p:spPr>
          <a:xfrm>
            <a:off x="755175" y="1972075"/>
            <a:ext cx="7009500" cy="546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t/>
            </a:r>
            <a:endParaRPr sz="3100">
              <a:solidFill>
                <a:schemeClr val="dk1"/>
              </a:solidFill>
              <a:latin typeface="Helvetica Neue"/>
              <a:ea typeface="Helvetica Neue"/>
              <a:cs typeface="Helvetica Neue"/>
              <a:sym typeface="Helvetica Neue"/>
            </a:endParaRPr>
          </a:p>
        </p:txBody>
      </p:sp>
      <p:sp>
        <p:nvSpPr>
          <p:cNvPr id="121" name="Google Shape;121;p27"/>
          <p:cNvSpPr txBox="1"/>
          <p:nvPr/>
        </p:nvSpPr>
        <p:spPr>
          <a:xfrm>
            <a:off x="629400" y="1388000"/>
            <a:ext cx="7885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The Hotel Room Booking Management System is a web-based application that streamlines the process of managing room reservations and guest information for hotels. The system provides customers with the ability to book available rooms while providing hotel staff with efficient tools to manage reservations and room inventory. Additionally, the system includes user authentication and profile management for users</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8"/>
          <p:cNvSpPr txBox="1"/>
          <p:nvPr/>
        </p:nvSpPr>
        <p:spPr>
          <a:xfrm>
            <a:off x="3103879" y="279409"/>
            <a:ext cx="2932500" cy="623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Problem Statement of the Capstone Project</a:t>
            </a:r>
            <a:endParaRPr b="1" sz="1800">
              <a:solidFill>
                <a:schemeClr val="lt1"/>
              </a:solidFill>
              <a:latin typeface="Helvetica Neue"/>
              <a:ea typeface="Helvetica Neue"/>
              <a:cs typeface="Helvetica Neue"/>
              <a:sym typeface="Helvetica Neue"/>
            </a:endParaRPr>
          </a:p>
        </p:txBody>
      </p:sp>
      <p:sp>
        <p:nvSpPr>
          <p:cNvPr id="127" name="Google Shape;127;p28"/>
          <p:cNvSpPr txBox="1"/>
          <p:nvPr/>
        </p:nvSpPr>
        <p:spPr>
          <a:xfrm>
            <a:off x="755175" y="1972075"/>
            <a:ext cx="7009500" cy="546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t/>
            </a:r>
            <a:endParaRPr sz="3100">
              <a:solidFill>
                <a:schemeClr val="dk1"/>
              </a:solidFill>
              <a:latin typeface="Helvetica Neue"/>
              <a:ea typeface="Helvetica Neue"/>
              <a:cs typeface="Helvetica Neue"/>
              <a:sym typeface="Helvetica Neue"/>
            </a:endParaRPr>
          </a:p>
        </p:txBody>
      </p:sp>
      <p:sp>
        <p:nvSpPr>
          <p:cNvPr id="128" name="Google Shape;128;p28"/>
          <p:cNvSpPr txBox="1"/>
          <p:nvPr/>
        </p:nvSpPr>
        <p:spPr>
          <a:xfrm>
            <a:off x="600250" y="1540225"/>
            <a:ext cx="7885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Char char="●"/>
            </a:pPr>
            <a:r>
              <a:rPr lang="en" sz="1800">
                <a:solidFill>
                  <a:schemeClr val="dk1"/>
                </a:solidFill>
              </a:rPr>
              <a:t>Rapid growth in the number of customers seeking accommodation services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Existing manual system is becoming inefficient, cumbersome, and time-consuming</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Lots of errors, double bookings, and customer dissatisfaction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Need for a web-based hotel room booking application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Provides a reliable and user-friendly platform for customers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Enables easy and efficient searching, booking, and managing of hotel reservations for the hotel staffs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9"/>
          <p:cNvSpPr txBox="1"/>
          <p:nvPr/>
        </p:nvSpPr>
        <p:spPr>
          <a:xfrm>
            <a:off x="3168172" y="279410"/>
            <a:ext cx="2806303"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Approach Note</a:t>
            </a:r>
            <a:endParaRPr b="1" sz="1800">
              <a:solidFill>
                <a:schemeClr val="lt1"/>
              </a:solidFill>
              <a:latin typeface="Helvetica Neue"/>
              <a:ea typeface="Helvetica Neue"/>
              <a:cs typeface="Helvetica Neue"/>
              <a:sym typeface="Helvetica Neue"/>
            </a:endParaRPr>
          </a:p>
        </p:txBody>
      </p:sp>
      <p:sp>
        <p:nvSpPr>
          <p:cNvPr id="134" name="Google Shape;134;p29"/>
          <p:cNvSpPr txBox="1"/>
          <p:nvPr/>
        </p:nvSpPr>
        <p:spPr>
          <a:xfrm>
            <a:off x="2748990" y="625658"/>
            <a:ext cx="3644667" cy="27699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400">
                <a:solidFill>
                  <a:schemeClr val="lt1"/>
                </a:solidFill>
                <a:latin typeface="Helvetica Neue"/>
                <a:ea typeface="Helvetica Neue"/>
                <a:cs typeface="Helvetica Neue"/>
                <a:sym typeface="Helvetica Neue"/>
              </a:rPr>
              <a:t>(How the candidate approached the program)</a:t>
            </a:r>
            <a:endParaRPr sz="1400">
              <a:solidFill>
                <a:schemeClr val="lt1"/>
              </a:solidFill>
              <a:latin typeface="Helvetica Neue"/>
              <a:ea typeface="Helvetica Neue"/>
              <a:cs typeface="Helvetica Neue"/>
              <a:sym typeface="Helvetica Neue"/>
            </a:endParaRPr>
          </a:p>
        </p:txBody>
      </p:sp>
      <p:sp>
        <p:nvSpPr>
          <p:cNvPr id="135" name="Google Shape;135;p29"/>
          <p:cNvSpPr txBox="1"/>
          <p:nvPr/>
        </p:nvSpPr>
        <p:spPr>
          <a:xfrm>
            <a:off x="404500" y="1439750"/>
            <a:ext cx="8177400" cy="2770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lang="en" sz="2100">
                <a:latin typeface="Calibri"/>
                <a:ea typeface="Calibri"/>
                <a:cs typeface="Calibri"/>
                <a:sym typeface="Calibri"/>
              </a:rPr>
              <a:t>Starting from developing of the system, we start by creating Business Requirements Documentation to support the systems functionality and requirements.</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 sz="2100">
                <a:latin typeface="Calibri"/>
                <a:ea typeface="Calibri"/>
                <a:cs typeface="Calibri"/>
                <a:sym typeface="Calibri"/>
              </a:rPr>
              <a:t>Usage of Drawi.io for creating the Entity Relationship Diagram and Wireframe of the application</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 sz="2100">
                <a:latin typeface="Calibri"/>
                <a:ea typeface="Calibri"/>
                <a:cs typeface="Calibri"/>
                <a:sym typeface="Calibri"/>
              </a:rPr>
              <a:t>Development of the application using ASP.Net Core MVC</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 sz="2100">
                <a:latin typeface="Calibri"/>
                <a:ea typeface="Calibri"/>
                <a:cs typeface="Calibri"/>
                <a:sym typeface="Calibri"/>
              </a:rPr>
              <a:t>Development of Web API</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 sz="2100">
                <a:latin typeface="Calibri"/>
                <a:ea typeface="Calibri"/>
                <a:cs typeface="Calibri"/>
                <a:sym typeface="Calibri"/>
              </a:rPr>
              <a:t>Deployment of the Application using Docker and Kubernets</a:t>
            </a:r>
            <a:endParaRPr sz="21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0"/>
          <p:cNvSpPr txBox="1"/>
          <p:nvPr/>
        </p:nvSpPr>
        <p:spPr>
          <a:xfrm>
            <a:off x="3222547" y="464285"/>
            <a:ext cx="2806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Acceptance Criteria</a:t>
            </a:r>
            <a:endParaRPr b="1" sz="1800">
              <a:solidFill>
                <a:schemeClr val="lt1"/>
              </a:solidFill>
              <a:latin typeface="Helvetica Neue"/>
              <a:ea typeface="Helvetica Neue"/>
              <a:cs typeface="Helvetica Neue"/>
              <a:sym typeface="Helvetica Neue"/>
            </a:endParaRPr>
          </a:p>
        </p:txBody>
      </p:sp>
      <p:sp>
        <p:nvSpPr>
          <p:cNvPr id="141" name="Google Shape;141;p30"/>
          <p:cNvSpPr txBox="1"/>
          <p:nvPr/>
        </p:nvSpPr>
        <p:spPr>
          <a:xfrm>
            <a:off x="426250" y="1407125"/>
            <a:ext cx="81774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alibri"/>
              <a:buChar char="❖"/>
            </a:pPr>
            <a:r>
              <a:rPr lang="en" sz="1800">
                <a:latin typeface="Calibri"/>
                <a:ea typeface="Calibri"/>
                <a:cs typeface="Calibri"/>
                <a:sym typeface="Calibri"/>
              </a:rPr>
              <a:t>User authentication using JWT tokens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Multiple user roles with appropriate dashboards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Room management including adding, updating, and deleting rooms and setting room details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Booking management with availability checking and room booking</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User management including adding, updating, and deleting users and assigning user roles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Profile management allowing users to update their information</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Error handling and security to protect user data</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Performance and scalability to handle high volumes of requests</a:t>
            </a:r>
            <a:endParaRPr sz="1800">
              <a:latin typeface="Calibri"/>
              <a:ea typeface="Calibri"/>
              <a:cs typeface="Calibri"/>
              <a:sym typeface="Calibri"/>
            </a:endParaRPr>
          </a:p>
          <a:p>
            <a:pPr indent="-342900" lvl="0" marL="457200" rtl="0" algn="l">
              <a:spcBef>
                <a:spcPts val="0"/>
              </a:spcBef>
              <a:spcAft>
                <a:spcPts val="0"/>
              </a:spcAft>
              <a:buSzPts val="1800"/>
              <a:buFont typeface="Calibri"/>
              <a:buChar char="❖"/>
            </a:pPr>
            <a:r>
              <a:rPr lang="en" sz="1800">
                <a:latin typeface="Calibri"/>
                <a:ea typeface="Calibri"/>
                <a:cs typeface="Calibri"/>
                <a:sym typeface="Calibri"/>
              </a:rPr>
              <a:t>Thorough testing to ensure functionality and meet acceptance criteria</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nvSpPr>
        <p:spPr>
          <a:xfrm>
            <a:off x="3222547" y="464285"/>
            <a:ext cx="2806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Project Scope</a:t>
            </a:r>
            <a:endParaRPr b="1" sz="1800">
              <a:solidFill>
                <a:schemeClr val="lt1"/>
              </a:solidFill>
              <a:latin typeface="Helvetica Neue"/>
              <a:ea typeface="Helvetica Neue"/>
              <a:cs typeface="Helvetica Neue"/>
              <a:sym typeface="Helvetica Neue"/>
            </a:endParaRPr>
          </a:p>
        </p:txBody>
      </p:sp>
      <p:sp>
        <p:nvSpPr>
          <p:cNvPr id="147" name="Google Shape;147;p31"/>
          <p:cNvSpPr txBox="1"/>
          <p:nvPr/>
        </p:nvSpPr>
        <p:spPr>
          <a:xfrm>
            <a:off x="426250" y="1407125"/>
            <a:ext cx="8177400" cy="26604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500"/>
              </a:spcBef>
              <a:spcAft>
                <a:spcPts val="0"/>
              </a:spcAft>
              <a:buClr>
                <a:schemeClr val="dk1"/>
              </a:buClr>
              <a:buSzPts val="1700"/>
              <a:buFont typeface="Roboto"/>
              <a:buChar char="❖"/>
            </a:pPr>
            <a:r>
              <a:rPr lang="en" sz="1700">
                <a:solidFill>
                  <a:schemeClr val="dk1"/>
                </a:solidFill>
                <a:latin typeface="Roboto"/>
                <a:ea typeface="Roboto"/>
                <a:cs typeface="Roboto"/>
                <a:sym typeface="Roboto"/>
              </a:rPr>
              <a:t>User Management: login/logout, change password, manage profiles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Admin Dashboard: manipulate room availability, user credentials, room categories, bookings</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Guest Dashboard: see all available rooms, book available room</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Room Management: add, update, delete rooms from inventory</a:t>
            </a:r>
            <a:endParaRPr sz="1700">
              <a:solidFill>
                <a:schemeClr val="dk1"/>
              </a:solidFill>
              <a:latin typeface="Roboto"/>
              <a:ea typeface="Roboto"/>
              <a:cs typeface="Roboto"/>
              <a:sym typeface="Roboto"/>
            </a:endParaRPr>
          </a:p>
          <a:p>
            <a:pPr indent="-336550" lvl="0" marL="457200" rtl="0" algn="l">
              <a:lnSpc>
                <a:spcPct val="115000"/>
              </a:lnSpc>
              <a:spcBef>
                <a:spcPts val="0"/>
              </a:spcBef>
              <a:spcAft>
                <a:spcPts val="0"/>
              </a:spcAft>
              <a:buClr>
                <a:schemeClr val="dk1"/>
              </a:buClr>
              <a:buSzPts val="1700"/>
              <a:buFont typeface="Roboto"/>
              <a:buChar char="❖"/>
            </a:pPr>
            <a:r>
              <a:rPr lang="en" sz="1700">
                <a:solidFill>
                  <a:schemeClr val="dk1"/>
                </a:solidFill>
                <a:latin typeface="Roboto"/>
                <a:ea typeface="Roboto"/>
                <a:cs typeface="Roboto"/>
                <a:sym typeface="Roboto"/>
              </a:rPr>
              <a:t>Booking Management: book a room, provide personal and payment information</a:t>
            </a:r>
            <a:endParaRPr sz="1700">
              <a:solidFill>
                <a:schemeClr val="dk1"/>
              </a:solidFill>
              <a:latin typeface="Roboto"/>
              <a:ea typeface="Roboto"/>
              <a:cs typeface="Roboto"/>
              <a:sym typeface="Roboto"/>
            </a:endParaRPr>
          </a:p>
          <a:p>
            <a:pPr indent="0" lvl="0" marL="0" rtl="0" algn="l">
              <a:spcBef>
                <a:spcPts val="0"/>
              </a:spcBef>
              <a:spcAft>
                <a:spcPts val="0"/>
              </a:spcAft>
              <a:buNone/>
            </a:pPr>
            <a:r>
              <a:t/>
            </a:r>
            <a:endParaRPr sz="24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nvSpPr>
        <p:spPr>
          <a:xfrm>
            <a:off x="3222547" y="464285"/>
            <a:ext cx="28062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lt1"/>
                </a:solidFill>
                <a:latin typeface="Helvetica Neue"/>
                <a:ea typeface="Helvetica Neue"/>
                <a:cs typeface="Helvetica Neue"/>
                <a:sym typeface="Helvetica Neue"/>
              </a:rPr>
              <a:t>Out Of Scope</a:t>
            </a:r>
            <a:endParaRPr b="1" sz="1800">
              <a:solidFill>
                <a:schemeClr val="lt1"/>
              </a:solidFill>
              <a:latin typeface="Helvetica Neue"/>
              <a:ea typeface="Helvetica Neue"/>
              <a:cs typeface="Helvetica Neue"/>
              <a:sym typeface="Helvetica Neue"/>
            </a:endParaRPr>
          </a:p>
        </p:txBody>
      </p:sp>
      <p:sp>
        <p:nvSpPr>
          <p:cNvPr id="153" name="Google Shape;153;p32"/>
          <p:cNvSpPr txBox="1"/>
          <p:nvPr/>
        </p:nvSpPr>
        <p:spPr>
          <a:xfrm>
            <a:off x="426250" y="1407125"/>
            <a:ext cx="81774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Invoice for processing payments and Integrating with external third-party tools for managing payments like Gcash, Maya Wallet, Paypal, etc.</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Max occupancy for every rooms</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Book rooms base on selected location and date of stay</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Email Verification of the booking which will serve as virtual receipt</a:t>
            </a:r>
            <a:endParaRPr sz="19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900">
              <a:solidFill>
                <a:schemeClr val="dk1"/>
              </a:solidFill>
              <a:latin typeface="Roboto"/>
              <a:ea typeface="Roboto"/>
              <a:cs typeface="Roboto"/>
              <a:sym typeface="Roboto"/>
            </a:endParaRPr>
          </a:p>
          <a:p>
            <a:pPr indent="0" lvl="0" marL="0" rtl="0" algn="l">
              <a:spcBef>
                <a:spcPts val="0"/>
              </a:spcBef>
              <a:spcAft>
                <a:spcPts val="0"/>
              </a:spcAft>
              <a:buNone/>
            </a:pPr>
            <a:r>
              <a:t/>
            </a:r>
            <a:endParaRPr sz="1900">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txBox="1"/>
          <p:nvPr/>
        </p:nvSpPr>
        <p:spPr>
          <a:xfrm>
            <a:off x="-51326" y="2614375"/>
            <a:ext cx="17721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1"/>
                </a:solidFill>
                <a:latin typeface="Helvetica Neue"/>
                <a:ea typeface="Helvetica Neue"/>
                <a:cs typeface="Helvetica Neue"/>
                <a:sym typeface="Helvetica Neue"/>
              </a:rPr>
              <a:t>FlowChart</a:t>
            </a:r>
            <a:endParaRPr b="1" sz="1800">
              <a:solidFill>
                <a:schemeClr val="dk1"/>
              </a:solidFill>
              <a:latin typeface="Helvetica Neue"/>
              <a:ea typeface="Helvetica Neue"/>
              <a:cs typeface="Helvetica Neue"/>
              <a:sym typeface="Helvetica Neue"/>
            </a:endParaRPr>
          </a:p>
        </p:txBody>
      </p:sp>
      <p:pic>
        <p:nvPicPr>
          <p:cNvPr id="159" name="Google Shape;159;p33"/>
          <p:cNvPicPr preferRelativeResize="0"/>
          <p:nvPr/>
        </p:nvPicPr>
        <p:blipFill>
          <a:blip r:embed="rId3">
            <a:alphaModFix/>
          </a:blip>
          <a:stretch>
            <a:fillRect/>
          </a:stretch>
        </p:blipFill>
        <p:spPr>
          <a:xfrm>
            <a:off x="6510950" y="152400"/>
            <a:ext cx="2535386" cy="4838699"/>
          </a:xfrm>
          <a:prstGeom prst="rect">
            <a:avLst/>
          </a:prstGeom>
          <a:noFill/>
          <a:ln>
            <a:noFill/>
          </a:ln>
        </p:spPr>
      </p:pic>
      <p:pic>
        <p:nvPicPr>
          <p:cNvPr id="160" name="Google Shape;160;p33"/>
          <p:cNvPicPr preferRelativeResize="0"/>
          <p:nvPr/>
        </p:nvPicPr>
        <p:blipFill>
          <a:blip r:embed="rId4">
            <a:alphaModFix/>
          </a:blip>
          <a:stretch>
            <a:fillRect/>
          </a:stretch>
        </p:blipFill>
        <p:spPr>
          <a:xfrm>
            <a:off x="1873174" y="152400"/>
            <a:ext cx="4278429"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